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323" r:id="rId2"/>
    <p:sldId id="334" r:id="rId3"/>
    <p:sldId id="369" r:id="rId4"/>
    <p:sldId id="371" r:id="rId5"/>
    <p:sldId id="372" r:id="rId6"/>
    <p:sldId id="370" r:id="rId7"/>
    <p:sldId id="373" r:id="rId8"/>
    <p:sldId id="374" r:id="rId9"/>
    <p:sldId id="375" r:id="rId10"/>
    <p:sldId id="388" r:id="rId11"/>
    <p:sldId id="377" r:id="rId12"/>
    <p:sldId id="378" r:id="rId13"/>
    <p:sldId id="379" r:id="rId14"/>
    <p:sldId id="382" r:id="rId15"/>
    <p:sldId id="383" r:id="rId16"/>
    <p:sldId id="384" r:id="rId17"/>
    <p:sldId id="385" r:id="rId18"/>
    <p:sldId id="407" r:id="rId19"/>
    <p:sldId id="386" r:id="rId20"/>
    <p:sldId id="413" r:id="rId21"/>
    <p:sldId id="376" r:id="rId22"/>
    <p:sldId id="390" r:id="rId23"/>
    <p:sldId id="391" r:id="rId24"/>
    <p:sldId id="392" r:id="rId25"/>
    <p:sldId id="400" r:id="rId26"/>
    <p:sldId id="393" r:id="rId27"/>
    <p:sldId id="405" r:id="rId28"/>
    <p:sldId id="399" r:id="rId29"/>
    <p:sldId id="394" r:id="rId30"/>
    <p:sldId id="401" r:id="rId31"/>
    <p:sldId id="395" r:id="rId32"/>
    <p:sldId id="406" r:id="rId33"/>
    <p:sldId id="408" r:id="rId34"/>
    <p:sldId id="402" r:id="rId35"/>
    <p:sldId id="409" r:id="rId36"/>
    <p:sldId id="396" r:id="rId37"/>
    <p:sldId id="410" r:id="rId38"/>
    <p:sldId id="397" r:id="rId39"/>
    <p:sldId id="411" r:id="rId40"/>
    <p:sldId id="381" r:id="rId41"/>
    <p:sldId id="404" r:id="rId42"/>
    <p:sldId id="403" r:id="rId43"/>
    <p:sldId id="380" r:id="rId44"/>
    <p:sldId id="412" r:id="rId45"/>
    <p:sldId id="398" r:id="rId4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02B"/>
    <a:srgbClr val="B0D861"/>
    <a:srgbClr val="B3C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47" autoAdjust="0"/>
  </p:normalViewPr>
  <p:slideViewPr>
    <p:cSldViewPr>
      <p:cViewPr varScale="1">
        <p:scale>
          <a:sx n="112" d="100"/>
          <a:sy n="112" d="100"/>
        </p:scale>
        <p:origin x="31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E05249-D240-4BFC-8D29-44D317F65F21}" type="doc">
      <dgm:prSet loTypeId="urn:microsoft.com/office/officeart/2005/8/layout/cycle2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993570-AB1B-4329-BDE8-6293616B08D4}">
      <dgm:prSet/>
      <dgm:spPr/>
      <dgm:t>
        <a:bodyPr/>
        <a:lstStyle/>
        <a:p>
          <a:r>
            <a:rPr lang="en-US" dirty="0" smtClean="0"/>
            <a:t>Sender begins casting</a:t>
          </a:r>
        </a:p>
      </dgm:t>
    </dgm:pt>
    <dgm:pt modelId="{3A5C897D-7A28-446B-A243-B2E28DF1324F}" type="parTrans" cxnId="{BF0034F6-B52C-4B3E-AC74-14DC9BA3439C}">
      <dgm:prSet/>
      <dgm:spPr/>
      <dgm:t>
        <a:bodyPr/>
        <a:lstStyle/>
        <a:p>
          <a:endParaRPr lang="en-US"/>
        </a:p>
      </dgm:t>
    </dgm:pt>
    <dgm:pt modelId="{D3276AB8-F0DA-4675-8602-7FE70EB1E6A2}" type="sibTrans" cxnId="{BF0034F6-B52C-4B3E-AC74-14DC9BA3439C}">
      <dgm:prSet/>
      <dgm:spPr/>
      <dgm:t>
        <a:bodyPr/>
        <a:lstStyle/>
        <a:p>
          <a:endParaRPr lang="en-US"/>
        </a:p>
      </dgm:t>
    </dgm:pt>
    <dgm:pt modelId="{08446378-1405-4BA1-B08B-1449E280E05C}">
      <dgm:prSet/>
      <dgm:spPr/>
      <dgm:t>
        <a:bodyPr/>
        <a:lstStyle/>
        <a:p>
          <a:r>
            <a:rPr lang="en-US" dirty="0" smtClean="0"/>
            <a:t>Sender scans for receivers</a:t>
          </a:r>
        </a:p>
      </dgm:t>
    </dgm:pt>
    <dgm:pt modelId="{25B63A92-43F3-47E5-A80D-78D80CDD7C03}" type="parTrans" cxnId="{BF504731-63D9-41CE-9614-26C71A4DD8C1}">
      <dgm:prSet/>
      <dgm:spPr/>
      <dgm:t>
        <a:bodyPr/>
        <a:lstStyle/>
        <a:p>
          <a:endParaRPr lang="en-US"/>
        </a:p>
      </dgm:t>
    </dgm:pt>
    <dgm:pt modelId="{D4326C97-8BF6-43C7-80FE-14EB5A65C718}" type="sibTrans" cxnId="{BF504731-63D9-41CE-9614-26C71A4DD8C1}">
      <dgm:prSet/>
      <dgm:spPr/>
      <dgm:t>
        <a:bodyPr/>
        <a:lstStyle/>
        <a:p>
          <a:endParaRPr lang="en-US"/>
        </a:p>
      </dgm:t>
    </dgm:pt>
    <dgm:pt modelId="{5C942FFA-4E76-4FC1-8C8A-6114766AF5BB}">
      <dgm:prSet/>
      <dgm:spPr/>
      <dgm:t>
        <a:bodyPr/>
        <a:lstStyle/>
        <a:p>
          <a:r>
            <a:rPr lang="en-US" dirty="0" smtClean="0"/>
            <a:t>Sender connects to receiver</a:t>
          </a:r>
        </a:p>
      </dgm:t>
    </dgm:pt>
    <dgm:pt modelId="{33D5CDE3-6C9B-4165-BAB5-1D95769793DA}" type="parTrans" cxnId="{5FE43174-DFA4-4715-99D8-B4BDEF6F63EC}">
      <dgm:prSet/>
      <dgm:spPr/>
      <dgm:t>
        <a:bodyPr/>
        <a:lstStyle/>
        <a:p>
          <a:endParaRPr lang="en-US"/>
        </a:p>
      </dgm:t>
    </dgm:pt>
    <dgm:pt modelId="{8017278E-91DB-4859-B07A-918AD08B3BF4}" type="sibTrans" cxnId="{5FE43174-DFA4-4715-99D8-B4BDEF6F63EC}">
      <dgm:prSet/>
      <dgm:spPr/>
      <dgm:t>
        <a:bodyPr/>
        <a:lstStyle/>
        <a:p>
          <a:endParaRPr lang="en-US"/>
        </a:p>
      </dgm:t>
    </dgm:pt>
    <dgm:pt modelId="{4214B32F-FEBD-4386-BA3F-341C001D6305}">
      <dgm:prSet/>
      <dgm:spPr/>
      <dgm:t>
        <a:bodyPr/>
        <a:lstStyle/>
        <a:p>
          <a:r>
            <a:rPr lang="en-US" dirty="0" smtClean="0"/>
            <a:t>Sender provides control of content</a:t>
          </a:r>
        </a:p>
      </dgm:t>
    </dgm:pt>
    <dgm:pt modelId="{8CBE0EF3-1CEC-4BA6-B3E7-E75D2151FA25}" type="parTrans" cxnId="{EEAABC01-ADA0-4254-8136-DF76107F9C1A}">
      <dgm:prSet/>
      <dgm:spPr/>
      <dgm:t>
        <a:bodyPr/>
        <a:lstStyle/>
        <a:p>
          <a:endParaRPr lang="en-US"/>
        </a:p>
      </dgm:t>
    </dgm:pt>
    <dgm:pt modelId="{189E6F49-01B0-4D6A-92A0-C29FCB34DB53}" type="sibTrans" cxnId="{EEAABC01-ADA0-4254-8136-DF76107F9C1A}">
      <dgm:prSet/>
      <dgm:spPr/>
      <dgm:t>
        <a:bodyPr/>
        <a:lstStyle/>
        <a:p>
          <a:endParaRPr lang="en-US"/>
        </a:p>
      </dgm:t>
    </dgm:pt>
    <dgm:pt modelId="{91209793-5832-42E6-A80B-E8BB7CEDCE68}">
      <dgm:prSet/>
      <dgm:spPr/>
      <dgm:t>
        <a:bodyPr/>
        <a:lstStyle/>
        <a:p>
          <a:r>
            <a:rPr lang="en-US" dirty="0" smtClean="0"/>
            <a:t>Sender stops casting</a:t>
          </a:r>
        </a:p>
      </dgm:t>
    </dgm:pt>
    <dgm:pt modelId="{28C9C2B0-37BA-4754-80DF-01788541A002}" type="parTrans" cxnId="{BD065282-1095-4694-8059-2B278299DD73}">
      <dgm:prSet/>
      <dgm:spPr/>
      <dgm:t>
        <a:bodyPr/>
        <a:lstStyle/>
        <a:p>
          <a:endParaRPr lang="en-US"/>
        </a:p>
      </dgm:t>
    </dgm:pt>
    <dgm:pt modelId="{685A3F56-0ED5-4ECB-9133-E3CBBA4C38EA}" type="sibTrans" cxnId="{BD065282-1095-4694-8059-2B278299DD73}">
      <dgm:prSet/>
      <dgm:spPr/>
      <dgm:t>
        <a:bodyPr/>
        <a:lstStyle/>
        <a:p>
          <a:endParaRPr lang="en-US"/>
        </a:p>
      </dgm:t>
    </dgm:pt>
    <dgm:pt modelId="{F94F5F53-3D1B-44BD-AC2A-485611D7D0F7}">
      <dgm:prSet/>
      <dgm:spPr/>
      <dgm:t>
        <a:bodyPr/>
        <a:lstStyle/>
        <a:p>
          <a:r>
            <a:rPr lang="en-US" dirty="0" smtClean="0"/>
            <a:t>Sender launches application</a:t>
          </a:r>
        </a:p>
      </dgm:t>
    </dgm:pt>
    <dgm:pt modelId="{A1A71865-404A-433D-B8D5-E086D456AAF1}" type="parTrans" cxnId="{845C9F5A-45C0-4508-98DE-9CCDA20F589A}">
      <dgm:prSet/>
      <dgm:spPr/>
      <dgm:t>
        <a:bodyPr/>
        <a:lstStyle/>
        <a:p>
          <a:endParaRPr lang="en-US"/>
        </a:p>
      </dgm:t>
    </dgm:pt>
    <dgm:pt modelId="{C9049F13-85E9-44F7-8299-529320E86760}" type="sibTrans" cxnId="{845C9F5A-45C0-4508-98DE-9CCDA20F589A}">
      <dgm:prSet/>
      <dgm:spPr/>
      <dgm:t>
        <a:bodyPr/>
        <a:lstStyle/>
        <a:p>
          <a:endParaRPr lang="en-US"/>
        </a:p>
      </dgm:t>
    </dgm:pt>
    <dgm:pt modelId="{AAD89F97-83D1-4EAB-A459-6633112B7E19}" type="pres">
      <dgm:prSet presAssocID="{06E05249-D240-4BFC-8D29-44D317F65F21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AA7688-AD60-4CBC-8CF6-F3143B3FFD9B}" type="pres">
      <dgm:prSet presAssocID="{55993570-AB1B-4329-BDE8-6293616B08D4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D1F9F2-512A-4154-8F16-D65F2F5A7E51}" type="pres">
      <dgm:prSet presAssocID="{D3276AB8-F0DA-4675-8602-7FE70EB1E6A2}" presName="sibTrans" presStyleLbl="sibTrans2D1" presStyleIdx="0" presStyleCnt="6"/>
      <dgm:spPr/>
      <dgm:t>
        <a:bodyPr/>
        <a:lstStyle/>
        <a:p>
          <a:endParaRPr lang="en-US"/>
        </a:p>
      </dgm:t>
    </dgm:pt>
    <dgm:pt modelId="{B36910B2-40A6-467C-BE21-CF45119B2B04}" type="pres">
      <dgm:prSet presAssocID="{D3276AB8-F0DA-4675-8602-7FE70EB1E6A2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FCC313A3-5A86-430E-8A47-BFC8C512F107}" type="pres">
      <dgm:prSet presAssocID="{08446378-1405-4BA1-B08B-1449E280E05C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9C3C8C-88D5-4096-B0AB-8233C7292A27}" type="pres">
      <dgm:prSet presAssocID="{D4326C97-8BF6-43C7-80FE-14EB5A65C718}" presName="sibTrans" presStyleLbl="sibTrans2D1" presStyleIdx="1" presStyleCnt="6"/>
      <dgm:spPr/>
      <dgm:t>
        <a:bodyPr/>
        <a:lstStyle/>
        <a:p>
          <a:endParaRPr lang="en-US"/>
        </a:p>
      </dgm:t>
    </dgm:pt>
    <dgm:pt modelId="{D3DD48DB-F747-4482-BB91-AF6B251A6C30}" type="pres">
      <dgm:prSet presAssocID="{D4326C97-8BF6-43C7-80FE-14EB5A65C718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8E72D265-0419-44EB-B824-AC387715AFE9}" type="pres">
      <dgm:prSet presAssocID="{5C942FFA-4E76-4FC1-8C8A-6114766AF5BB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EC3672-C7D8-4BB8-B039-24BC5D68139A}" type="pres">
      <dgm:prSet presAssocID="{8017278E-91DB-4859-B07A-918AD08B3BF4}" presName="sibTrans" presStyleLbl="sibTrans2D1" presStyleIdx="2" presStyleCnt="6"/>
      <dgm:spPr/>
      <dgm:t>
        <a:bodyPr/>
        <a:lstStyle/>
        <a:p>
          <a:endParaRPr lang="en-US"/>
        </a:p>
      </dgm:t>
    </dgm:pt>
    <dgm:pt modelId="{929EBFDA-077E-46D1-A750-875E1FBE0E9B}" type="pres">
      <dgm:prSet presAssocID="{8017278E-91DB-4859-B07A-918AD08B3BF4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430491FC-AF38-4ECC-B552-991541B76399}" type="pres">
      <dgm:prSet presAssocID="{F94F5F53-3D1B-44BD-AC2A-485611D7D0F7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8B041E-28D1-49A6-BE87-BA017CB7B15E}" type="pres">
      <dgm:prSet presAssocID="{C9049F13-85E9-44F7-8299-529320E86760}" presName="sibTrans" presStyleLbl="sibTrans2D1" presStyleIdx="3" presStyleCnt="6"/>
      <dgm:spPr/>
      <dgm:t>
        <a:bodyPr/>
        <a:lstStyle/>
        <a:p>
          <a:endParaRPr lang="en-US"/>
        </a:p>
      </dgm:t>
    </dgm:pt>
    <dgm:pt modelId="{17379B69-1D44-4577-B2C8-7FC5E8692449}" type="pres">
      <dgm:prSet presAssocID="{C9049F13-85E9-44F7-8299-529320E86760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1DC5EE08-278D-4369-8A53-3B75B8C87CB4}" type="pres">
      <dgm:prSet presAssocID="{4214B32F-FEBD-4386-BA3F-341C001D6305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58B293-5243-4ED4-85DB-53979E61F4D7}" type="pres">
      <dgm:prSet presAssocID="{189E6F49-01B0-4D6A-92A0-C29FCB34DB53}" presName="sibTrans" presStyleLbl="sibTrans2D1" presStyleIdx="4" presStyleCnt="6"/>
      <dgm:spPr/>
      <dgm:t>
        <a:bodyPr/>
        <a:lstStyle/>
        <a:p>
          <a:endParaRPr lang="en-US"/>
        </a:p>
      </dgm:t>
    </dgm:pt>
    <dgm:pt modelId="{529D2D8E-B2A8-4250-8214-5791BD606B66}" type="pres">
      <dgm:prSet presAssocID="{189E6F49-01B0-4D6A-92A0-C29FCB34DB53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7C710E28-9E74-4A8F-9EA1-D69AC6F61125}" type="pres">
      <dgm:prSet presAssocID="{91209793-5832-42E6-A80B-E8BB7CEDCE68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A9E8FE-6C69-4947-AC04-1DEC89DEAF91}" type="pres">
      <dgm:prSet presAssocID="{685A3F56-0ED5-4ECB-9133-E3CBBA4C38EA}" presName="sibTrans" presStyleLbl="sibTrans2D1" presStyleIdx="5" presStyleCnt="6"/>
      <dgm:spPr/>
      <dgm:t>
        <a:bodyPr/>
        <a:lstStyle/>
        <a:p>
          <a:endParaRPr lang="en-US"/>
        </a:p>
      </dgm:t>
    </dgm:pt>
    <dgm:pt modelId="{2C584ACE-F99A-4737-9702-503DD4CCEA5D}" type="pres">
      <dgm:prSet presAssocID="{685A3F56-0ED5-4ECB-9133-E3CBBA4C38EA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306D9CC1-68A7-462E-968D-37CEFC2F9C83}" type="presOf" srcId="{5C942FFA-4E76-4FC1-8C8A-6114766AF5BB}" destId="{8E72D265-0419-44EB-B824-AC387715AFE9}" srcOrd="0" destOrd="0" presId="urn:microsoft.com/office/officeart/2005/8/layout/cycle2"/>
    <dgm:cxn modelId="{BF504731-63D9-41CE-9614-26C71A4DD8C1}" srcId="{06E05249-D240-4BFC-8D29-44D317F65F21}" destId="{08446378-1405-4BA1-B08B-1449E280E05C}" srcOrd="1" destOrd="0" parTransId="{25B63A92-43F3-47E5-A80D-78D80CDD7C03}" sibTransId="{D4326C97-8BF6-43C7-80FE-14EB5A65C718}"/>
    <dgm:cxn modelId="{BB6FFF12-4E87-443E-BA46-9844FF2DF1F5}" type="presOf" srcId="{C9049F13-85E9-44F7-8299-529320E86760}" destId="{17379B69-1D44-4577-B2C8-7FC5E8692449}" srcOrd="1" destOrd="0" presId="urn:microsoft.com/office/officeart/2005/8/layout/cycle2"/>
    <dgm:cxn modelId="{BD065282-1095-4694-8059-2B278299DD73}" srcId="{06E05249-D240-4BFC-8D29-44D317F65F21}" destId="{91209793-5832-42E6-A80B-E8BB7CEDCE68}" srcOrd="5" destOrd="0" parTransId="{28C9C2B0-37BA-4754-80DF-01788541A002}" sibTransId="{685A3F56-0ED5-4ECB-9133-E3CBBA4C38EA}"/>
    <dgm:cxn modelId="{AA5271F0-0E8A-457D-A525-B2A17DBC9FD5}" type="presOf" srcId="{D4326C97-8BF6-43C7-80FE-14EB5A65C718}" destId="{CF9C3C8C-88D5-4096-B0AB-8233C7292A27}" srcOrd="0" destOrd="0" presId="urn:microsoft.com/office/officeart/2005/8/layout/cycle2"/>
    <dgm:cxn modelId="{70653CD9-6DE1-49E3-BEFE-42A2F1CA4674}" type="presOf" srcId="{D4326C97-8BF6-43C7-80FE-14EB5A65C718}" destId="{D3DD48DB-F747-4482-BB91-AF6B251A6C30}" srcOrd="1" destOrd="0" presId="urn:microsoft.com/office/officeart/2005/8/layout/cycle2"/>
    <dgm:cxn modelId="{09BCACC1-586A-4E6B-8133-B252A13F45FC}" type="presOf" srcId="{55993570-AB1B-4329-BDE8-6293616B08D4}" destId="{28AA7688-AD60-4CBC-8CF6-F3143B3FFD9B}" srcOrd="0" destOrd="0" presId="urn:microsoft.com/office/officeart/2005/8/layout/cycle2"/>
    <dgm:cxn modelId="{1C539AB6-7E50-4F8B-874F-E7CB7534D49B}" type="presOf" srcId="{D3276AB8-F0DA-4675-8602-7FE70EB1E6A2}" destId="{D9D1F9F2-512A-4154-8F16-D65F2F5A7E51}" srcOrd="0" destOrd="0" presId="urn:microsoft.com/office/officeart/2005/8/layout/cycle2"/>
    <dgm:cxn modelId="{1F1EE3E3-573C-40B4-8BE6-612A617312D1}" type="presOf" srcId="{F94F5F53-3D1B-44BD-AC2A-485611D7D0F7}" destId="{430491FC-AF38-4ECC-B552-991541B76399}" srcOrd="0" destOrd="0" presId="urn:microsoft.com/office/officeart/2005/8/layout/cycle2"/>
    <dgm:cxn modelId="{845C9F5A-45C0-4508-98DE-9CCDA20F589A}" srcId="{06E05249-D240-4BFC-8D29-44D317F65F21}" destId="{F94F5F53-3D1B-44BD-AC2A-485611D7D0F7}" srcOrd="3" destOrd="0" parTransId="{A1A71865-404A-433D-B8D5-E086D456AAF1}" sibTransId="{C9049F13-85E9-44F7-8299-529320E86760}"/>
    <dgm:cxn modelId="{A9BC3D64-C4E7-4D9A-9B14-3F2B31D2AAAA}" type="presOf" srcId="{C9049F13-85E9-44F7-8299-529320E86760}" destId="{238B041E-28D1-49A6-BE87-BA017CB7B15E}" srcOrd="0" destOrd="0" presId="urn:microsoft.com/office/officeart/2005/8/layout/cycle2"/>
    <dgm:cxn modelId="{6719ADAC-7EE5-40E7-8DF0-31E9CB6170DD}" type="presOf" srcId="{91209793-5832-42E6-A80B-E8BB7CEDCE68}" destId="{7C710E28-9E74-4A8F-9EA1-D69AC6F61125}" srcOrd="0" destOrd="0" presId="urn:microsoft.com/office/officeart/2005/8/layout/cycle2"/>
    <dgm:cxn modelId="{B2EDA4BD-8004-4F26-80EC-D99E09262E6B}" type="presOf" srcId="{685A3F56-0ED5-4ECB-9133-E3CBBA4C38EA}" destId="{26A9E8FE-6C69-4947-AC04-1DEC89DEAF91}" srcOrd="0" destOrd="0" presId="urn:microsoft.com/office/officeart/2005/8/layout/cycle2"/>
    <dgm:cxn modelId="{4CEE635E-5244-496D-87B8-3A1E9B571FA0}" type="presOf" srcId="{08446378-1405-4BA1-B08B-1449E280E05C}" destId="{FCC313A3-5A86-430E-8A47-BFC8C512F107}" srcOrd="0" destOrd="0" presId="urn:microsoft.com/office/officeart/2005/8/layout/cycle2"/>
    <dgm:cxn modelId="{EEAABC01-ADA0-4254-8136-DF76107F9C1A}" srcId="{06E05249-D240-4BFC-8D29-44D317F65F21}" destId="{4214B32F-FEBD-4386-BA3F-341C001D6305}" srcOrd="4" destOrd="0" parTransId="{8CBE0EF3-1CEC-4BA6-B3E7-E75D2151FA25}" sibTransId="{189E6F49-01B0-4D6A-92A0-C29FCB34DB53}"/>
    <dgm:cxn modelId="{5FE43174-DFA4-4715-99D8-B4BDEF6F63EC}" srcId="{06E05249-D240-4BFC-8D29-44D317F65F21}" destId="{5C942FFA-4E76-4FC1-8C8A-6114766AF5BB}" srcOrd="2" destOrd="0" parTransId="{33D5CDE3-6C9B-4165-BAB5-1D95769793DA}" sibTransId="{8017278E-91DB-4859-B07A-918AD08B3BF4}"/>
    <dgm:cxn modelId="{8B3C54BA-0038-45F0-81C4-52D3777602E6}" type="presOf" srcId="{D3276AB8-F0DA-4675-8602-7FE70EB1E6A2}" destId="{B36910B2-40A6-467C-BE21-CF45119B2B04}" srcOrd="1" destOrd="0" presId="urn:microsoft.com/office/officeart/2005/8/layout/cycle2"/>
    <dgm:cxn modelId="{742D3391-9577-4806-9C26-480558C2237F}" type="presOf" srcId="{189E6F49-01B0-4D6A-92A0-C29FCB34DB53}" destId="{529D2D8E-B2A8-4250-8214-5791BD606B66}" srcOrd="1" destOrd="0" presId="urn:microsoft.com/office/officeart/2005/8/layout/cycle2"/>
    <dgm:cxn modelId="{5C25B6C7-98BB-4F8E-8AC3-738941DCE819}" type="presOf" srcId="{06E05249-D240-4BFC-8D29-44D317F65F21}" destId="{AAD89F97-83D1-4EAB-A459-6633112B7E19}" srcOrd="0" destOrd="0" presId="urn:microsoft.com/office/officeart/2005/8/layout/cycle2"/>
    <dgm:cxn modelId="{1F2450F6-9CC5-45EF-AD75-391FD9C378E3}" type="presOf" srcId="{8017278E-91DB-4859-B07A-918AD08B3BF4}" destId="{B2EC3672-C7D8-4BB8-B039-24BC5D68139A}" srcOrd="0" destOrd="0" presId="urn:microsoft.com/office/officeart/2005/8/layout/cycle2"/>
    <dgm:cxn modelId="{4AA3DAF2-1184-48F2-BD45-F5F7DB97D0C5}" type="presOf" srcId="{685A3F56-0ED5-4ECB-9133-E3CBBA4C38EA}" destId="{2C584ACE-F99A-4737-9702-503DD4CCEA5D}" srcOrd="1" destOrd="0" presId="urn:microsoft.com/office/officeart/2005/8/layout/cycle2"/>
    <dgm:cxn modelId="{0EC10863-478B-4C64-A37F-102EA4EE681A}" type="presOf" srcId="{189E6F49-01B0-4D6A-92A0-C29FCB34DB53}" destId="{A558B293-5243-4ED4-85DB-53979E61F4D7}" srcOrd="0" destOrd="0" presId="urn:microsoft.com/office/officeart/2005/8/layout/cycle2"/>
    <dgm:cxn modelId="{CA22FBF1-98F8-4E31-B03E-19FC2838B0F1}" type="presOf" srcId="{4214B32F-FEBD-4386-BA3F-341C001D6305}" destId="{1DC5EE08-278D-4369-8A53-3B75B8C87CB4}" srcOrd="0" destOrd="0" presId="urn:microsoft.com/office/officeart/2005/8/layout/cycle2"/>
    <dgm:cxn modelId="{A04D69A9-2068-4E19-B01D-BCD71FF1F0A5}" type="presOf" srcId="{8017278E-91DB-4859-B07A-918AD08B3BF4}" destId="{929EBFDA-077E-46D1-A750-875E1FBE0E9B}" srcOrd="1" destOrd="0" presId="urn:microsoft.com/office/officeart/2005/8/layout/cycle2"/>
    <dgm:cxn modelId="{BF0034F6-B52C-4B3E-AC74-14DC9BA3439C}" srcId="{06E05249-D240-4BFC-8D29-44D317F65F21}" destId="{55993570-AB1B-4329-BDE8-6293616B08D4}" srcOrd="0" destOrd="0" parTransId="{3A5C897D-7A28-446B-A243-B2E28DF1324F}" sibTransId="{D3276AB8-F0DA-4675-8602-7FE70EB1E6A2}"/>
    <dgm:cxn modelId="{543E3D4E-A7C6-40C4-8E46-8A74CCF36D35}" type="presParOf" srcId="{AAD89F97-83D1-4EAB-A459-6633112B7E19}" destId="{28AA7688-AD60-4CBC-8CF6-F3143B3FFD9B}" srcOrd="0" destOrd="0" presId="urn:microsoft.com/office/officeart/2005/8/layout/cycle2"/>
    <dgm:cxn modelId="{F79C6553-F205-4FD9-902D-D7FCA07CB60F}" type="presParOf" srcId="{AAD89F97-83D1-4EAB-A459-6633112B7E19}" destId="{D9D1F9F2-512A-4154-8F16-D65F2F5A7E51}" srcOrd="1" destOrd="0" presId="urn:microsoft.com/office/officeart/2005/8/layout/cycle2"/>
    <dgm:cxn modelId="{24F9CF38-8A6E-43D0-B7ED-F35F240BF8F9}" type="presParOf" srcId="{D9D1F9F2-512A-4154-8F16-D65F2F5A7E51}" destId="{B36910B2-40A6-467C-BE21-CF45119B2B04}" srcOrd="0" destOrd="0" presId="urn:microsoft.com/office/officeart/2005/8/layout/cycle2"/>
    <dgm:cxn modelId="{61137F32-BA21-4EC7-9AB2-5EB9600C4921}" type="presParOf" srcId="{AAD89F97-83D1-4EAB-A459-6633112B7E19}" destId="{FCC313A3-5A86-430E-8A47-BFC8C512F107}" srcOrd="2" destOrd="0" presId="urn:microsoft.com/office/officeart/2005/8/layout/cycle2"/>
    <dgm:cxn modelId="{43E99E5A-31F4-4999-A5B9-FEC6F3E06762}" type="presParOf" srcId="{AAD89F97-83D1-4EAB-A459-6633112B7E19}" destId="{CF9C3C8C-88D5-4096-B0AB-8233C7292A27}" srcOrd="3" destOrd="0" presId="urn:microsoft.com/office/officeart/2005/8/layout/cycle2"/>
    <dgm:cxn modelId="{B298CF6E-113F-4331-B686-08B6F3DD51E0}" type="presParOf" srcId="{CF9C3C8C-88D5-4096-B0AB-8233C7292A27}" destId="{D3DD48DB-F747-4482-BB91-AF6B251A6C30}" srcOrd="0" destOrd="0" presId="urn:microsoft.com/office/officeart/2005/8/layout/cycle2"/>
    <dgm:cxn modelId="{A83A5C09-AC20-44D7-96D9-00B78706DFCB}" type="presParOf" srcId="{AAD89F97-83D1-4EAB-A459-6633112B7E19}" destId="{8E72D265-0419-44EB-B824-AC387715AFE9}" srcOrd="4" destOrd="0" presId="urn:microsoft.com/office/officeart/2005/8/layout/cycle2"/>
    <dgm:cxn modelId="{F580BD77-E0F1-4217-94A5-16CD79F364BD}" type="presParOf" srcId="{AAD89F97-83D1-4EAB-A459-6633112B7E19}" destId="{B2EC3672-C7D8-4BB8-B039-24BC5D68139A}" srcOrd="5" destOrd="0" presId="urn:microsoft.com/office/officeart/2005/8/layout/cycle2"/>
    <dgm:cxn modelId="{1AA8E98D-DE49-493E-B7B8-96222B646548}" type="presParOf" srcId="{B2EC3672-C7D8-4BB8-B039-24BC5D68139A}" destId="{929EBFDA-077E-46D1-A750-875E1FBE0E9B}" srcOrd="0" destOrd="0" presId="urn:microsoft.com/office/officeart/2005/8/layout/cycle2"/>
    <dgm:cxn modelId="{15CC13C5-88D4-4656-986F-1DA3B2A0E132}" type="presParOf" srcId="{AAD89F97-83D1-4EAB-A459-6633112B7E19}" destId="{430491FC-AF38-4ECC-B552-991541B76399}" srcOrd="6" destOrd="0" presId="urn:microsoft.com/office/officeart/2005/8/layout/cycle2"/>
    <dgm:cxn modelId="{75EFC64C-190A-4EF4-895E-9F47C8A07DB9}" type="presParOf" srcId="{AAD89F97-83D1-4EAB-A459-6633112B7E19}" destId="{238B041E-28D1-49A6-BE87-BA017CB7B15E}" srcOrd="7" destOrd="0" presId="urn:microsoft.com/office/officeart/2005/8/layout/cycle2"/>
    <dgm:cxn modelId="{508F9E8C-A38B-43FD-BCB9-EE8E49E03116}" type="presParOf" srcId="{238B041E-28D1-49A6-BE87-BA017CB7B15E}" destId="{17379B69-1D44-4577-B2C8-7FC5E8692449}" srcOrd="0" destOrd="0" presId="urn:microsoft.com/office/officeart/2005/8/layout/cycle2"/>
    <dgm:cxn modelId="{ED91CF15-822F-441D-9FDE-5FA06657EB55}" type="presParOf" srcId="{AAD89F97-83D1-4EAB-A459-6633112B7E19}" destId="{1DC5EE08-278D-4369-8A53-3B75B8C87CB4}" srcOrd="8" destOrd="0" presId="urn:microsoft.com/office/officeart/2005/8/layout/cycle2"/>
    <dgm:cxn modelId="{1E02F0A1-618A-4652-9A54-7003E37DA8DD}" type="presParOf" srcId="{AAD89F97-83D1-4EAB-A459-6633112B7E19}" destId="{A558B293-5243-4ED4-85DB-53979E61F4D7}" srcOrd="9" destOrd="0" presId="urn:microsoft.com/office/officeart/2005/8/layout/cycle2"/>
    <dgm:cxn modelId="{5FDEC1DB-8AEE-4C93-B612-88FA94B5991F}" type="presParOf" srcId="{A558B293-5243-4ED4-85DB-53979E61F4D7}" destId="{529D2D8E-B2A8-4250-8214-5791BD606B66}" srcOrd="0" destOrd="0" presId="urn:microsoft.com/office/officeart/2005/8/layout/cycle2"/>
    <dgm:cxn modelId="{C597FE92-58F4-494F-BDA2-6F6DA3B9D799}" type="presParOf" srcId="{AAD89F97-83D1-4EAB-A459-6633112B7E19}" destId="{7C710E28-9E74-4A8F-9EA1-D69AC6F61125}" srcOrd="10" destOrd="0" presId="urn:microsoft.com/office/officeart/2005/8/layout/cycle2"/>
    <dgm:cxn modelId="{AD0F9100-17A3-4636-8E1E-2074A41E1652}" type="presParOf" srcId="{AAD89F97-83D1-4EAB-A459-6633112B7E19}" destId="{26A9E8FE-6C69-4947-AC04-1DEC89DEAF91}" srcOrd="11" destOrd="0" presId="urn:microsoft.com/office/officeart/2005/8/layout/cycle2"/>
    <dgm:cxn modelId="{07D7264E-DB31-45FA-A740-7E2CAE2EE2F4}" type="presParOf" srcId="{26A9E8FE-6C69-4947-AC04-1DEC89DEAF91}" destId="{2C584ACE-F99A-4737-9702-503DD4CCEA5D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AA7688-AD60-4CBC-8CF6-F3143B3FFD9B}">
      <dsp:nvSpPr>
        <dsp:cNvPr id="0" name=""/>
        <dsp:cNvSpPr/>
      </dsp:nvSpPr>
      <dsp:spPr>
        <a:xfrm>
          <a:off x="4921150" y="955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begins casting</a:t>
          </a:r>
        </a:p>
      </dsp:txBody>
      <dsp:txXfrm>
        <a:off x="5086708" y="166513"/>
        <a:ext cx="799382" cy="799382"/>
      </dsp:txXfrm>
    </dsp:sp>
    <dsp:sp modelId="{D9D1F9F2-512A-4154-8F16-D65F2F5A7E51}">
      <dsp:nvSpPr>
        <dsp:cNvPr id="0" name=""/>
        <dsp:cNvSpPr/>
      </dsp:nvSpPr>
      <dsp:spPr>
        <a:xfrm rot="1800000">
          <a:off x="6063705" y="795380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6069736" y="849180"/>
        <a:ext cx="210089" cy="228925"/>
      </dsp:txXfrm>
    </dsp:sp>
    <dsp:sp modelId="{FCC313A3-5A86-430E-8A47-BFC8C512F107}">
      <dsp:nvSpPr>
        <dsp:cNvPr id="0" name=""/>
        <dsp:cNvSpPr/>
      </dsp:nvSpPr>
      <dsp:spPr>
        <a:xfrm>
          <a:off x="6390602" y="849343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scans for receivers</a:t>
          </a:r>
        </a:p>
      </dsp:txBody>
      <dsp:txXfrm>
        <a:off x="6556160" y="1014901"/>
        <a:ext cx="799382" cy="799382"/>
      </dsp:txXfrm>
    </dsp:sp>
    <dsp:sp modelId="{CF9C3C8C-88D5-4096-B0AB-8233C7292A27}">
      <dsp:nvSpPr>
        <dsp:cNvPr id="0" name=""/>
        <dsp:cNvSpPr/>
      </dsp:nvSpPr>
      <dsp:spPr>
        <a:xfrm rot="5400000">
          <a:off x="6805788" y="2063715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6850807" y="2095005"/>
        <a:ext cx="210089" cy="228925"/>
      </dsp:txXfrm>
    </dsp:sp>
    <dsp:sp modelId="{8E72D265-0419-44EB-B824-AC387715AFE9}">
      <dsp:nvSpPr>
        <dsp:cNvPr id="0" name=""/>
        <dsp:cNvSpPr/>
      </dsp:nvSpPr>
      <dsp:spPr>
        <a:xfrm>
          <a:off x="6390602" y="2546120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connects to receiver</a:t>
          </a:r>
        </a:p>
      </dsp:txBody>
      <dsp:txXfrm>
        <a:off x="6556160" y="2711678"/>
        <a:ext cx="799382" cy="799382"/>
      </dsp:txXfrm>
    </dsp:sp>
    <dsp:sp modelId="{B2EC3672-C7D8-4BB8-B039-24BC5D68139A}">
      <dsp:nvSpPr>
        <dsp:cNvPr id="0" name=""/>
        <dsp:cNvSpPr/>
      </dsp:nvSpPr>
      <dsp:spPr>
        <a:xfrm rot="9000000">
          <a:off x="6078418" y="3340545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6162425" y="3394345"/>
        <a:ext cx="210089" cy="228925"/>
      </dsp:txXfrm>
    </dsp:sp>
    <dsp:sp modelId="{430491FC-AF38-4ECC-B552-991541B76399}">
      <dsp:nvSpPr>
        <dsp:cNvPr id="0" name=""/>
        <dsp:cNvSpPr/>
      </dsp:nvSpPr>
      <dsp:spPr>
        <a:xfrm>
          <a:off x="4921150" y="3394509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launches application</a:t>
          </a:r>
        </a:p>
      </dsp:txBody>
      <dsp:txXfrm>
        <a:off x="5086708" y="3560067"/>
        <a:ext cx="799382" cy="799382"/>
      </dsp:txXfrm>
    </dsp:sp>
    <dsp:sp modelId="{238B041E-28D1-49A6-BE87-BA017CB7B15E}">
      <dsp:nvSpPr>
        <dsp:cNvPr id="0" name=""/>
        <dsp:cNvSpPr/>
      </dsp:nvSpPr>
      <dsp:spPr>
        <a:xfrm rot="12600000">
          <a:off x="4608966" y="3349039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4692973" y="3447858"/>
        <a:ext cx="210089" cy="228925"/>
      </dsp:txXfrm>
    </dsp:sp>
    <dsp:sp modelId="{1DC5EE08-278D-4369-8A53-3B75B8C87CB4}">
      <dsp:nvSpPr>
        <dsp:cNvPr id="0" name=""/>
        <dsp:cNvSpPr/>
      </dsp:nvSpPr>
      <dsp:spPr>
        <a:xfrm>
          <a:off x="3451698" y="2546120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provides control of content</a:t>
          </a:r>
        </a:p>
      </dsp:txBody>
      <dsp:txXfrm>
        <a:off x="3617256" y="2711678"/>
        <a:ext cx="799382" cy="799382"/>
      </dsp:txXfrm>
    </dsp:sp>
    <dsp:sp modelId="{A558B293-5243-4ED4-85DB-53979E61F4D7}">
      <dsp:nvSpPr>
        <dsp:cNvPr id="0" name=""/>
        <dsp:cNvSpPr/>
      </dsp:nvSpPr>
      <dsp:spPr>
        <a:xfrm rot="16200000">
          <a:off x="3866884" y="2080704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3911903" y="2202032"/>
        <a:ext cx="210089" cy="228925"/>
      </dsp:txXfrm>
    </dsp:sp>
    <dsp:sp modelId="{7C710E28-9E74-4A8F-9EA1-D69AC6F61125}">
      <dsp:nvSpPr>
        <dsp:cNvPr id="0" name=""/>
        <dsp:cNvSpPr/>
      </dsp:nvSpPr>
      <dsp:spPr>
        <a:xfrm>
          <a:off x="3451698" y="849343"/>
          <a:ext cx="1130498" cy="11304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Sender stops casting</a:t>
          </a:r>
        </a:p>
      </dsp:txBody>
      <dsp:txXfrm>
        <a:off x="3617256" y="1014901"/>
        <a:ext cx="799382" cy="799382"/>
      </dsp:txXfrm>
    </dsp:sp>
    <dsp:sp modelId="{26A9E8FE-6C69-4947-AC04-1DEC89DEAF91}">
      <dsp:nvSpPr>
        <dsp:cNvPr id="0" name=""/>
        <dsp:cNvSpPr/>
      </dsp:nvSpPr>
      <dsp:spPr>
        <a:xfrm rot="19800000">
          <a:off x="4594254" y="803874"/>
          <a:ext cx="300127" cy="3815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4600285" y="902693"/>
        <a:ext cx="210089" cy="228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707-9531-4AFE-B668-174360EDF9A2}" type="datetimeFigureOut">
              <a:rPr lang="nl-NL" smtClean="0"/>
              <a:pPr/>
              <a:t>9-7-2014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B649D-962F-434C-B1D1-0A0101E8CDA0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1028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 Cast receiver device, </a:t>
            </a:r>
            <a:r>
              <a:rPr lang="en-US" b="1" dirty="0" smtClean="0"/>
              <a:t>such as</a:t>
            </a:r>
            <a:r>
              <a:rPr lang="en-US" dirty="0" smtClean="0"/>
              <a:t> a </a:t>
            </a:r>
            <a:r>
              <a:rPr lang="en-US" dirty="0" err="1" smtClean="0"/>
              <a:t>Chromecast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8542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655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7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Discover</a:t>
            </a: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9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Launch receiver</a:t>
            </a:r>
            <a:endParaRPr lang="en-US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5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/>
              <a:t>Send &amp; receive</a:t>
            </a:r>
            <a:endParaRPr lang="en-US" dirty="0" smtClean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2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6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3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0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0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2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9-7-2014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00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</p:spTree>
    <p:extLst>
      <p:ext uri="{BB962C8B-B14F-4D97-AF65-F5344CB8AC3E}">
        <p14:creationId xmlns:p14="http://schemas.microsoft.com/office/powerpoint/2010/main" val="5927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ircular Arrow 1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4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 Cast devices</a:t>
            </a:r>
          </a:p>
          <a:p>
            <a:r>
              <a:rPr lang="en-US" dirty="0" smtClean="0"/>
              <a:t>Provide Cast button in UI</a:t>
            </a:r>
          </a:p>
          <a:p>
            <a:r>
              <a:rPr lang="en-US" dirty="0" smtClean="0"/>
              <a:t>Start or join a session with a Cast device</a:t>
            </a:r>
          </a:p>
        </p:txBody>
      </p:sp>
    </p:spTree>
    <p:extLst>
      <p:ext uri="{BB962C8B-B14F-4D97-AF65-F5344CB8AC3E}">
        <p14:creationId xmlns:p14="http://schemas.microsoft.com/office/powerpoint/2010/main" val="16030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HTML apps</a:t>
            </a:r>
          </a:p>
          <a:p>
            <a:r>
              <a:rPr lang="en-US" dirty="0" smtClean="0"/>
              <a:t>Content loaded from the network</a:t>
            </a:r>
          </a:p>
          <a:p>
            <a:pPr lvl="1"/>
            <a:r>
              <a:rPr lang="en-US" dirty="0" smtClean="0"/>
              <a:t>Internet or local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Identified by ID</a:t>
            </a:r>
          </a:p>
          <a:p>
            <a:pPr lvl="1"/>
            <a:r>
              <a:rPr lang="en-US" dirty="0" smtClean="0"/>
              <a:t>Needs to talk to Google over HTTPS</a:t>
            </a:r>
          </a:p>
          <a:p>
            <a:r>
              <a:rPr lang="en-US" dirty="0" smtClean="0"/>
              <a:t>Communicates with sender over message 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47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 media receiver</a:t>
            </a:r>
          </a:p>
          <a:p>
            <a:pPr lvl="1"/>
            <a:r>
              <a:rPr lang="en-US" dirty="0" smtClean="0"/>
              <a:t>Media playback</a:t>
            </a:r>
          </a:p>
          <a:p>
            <a:r>
              <a:rPr lang="en-US" dirty="0" smtClean="0"/>
              <a:t>Styled media receiver</a:t>
            </a:r>
          </a:p>
          <a:p>
            <a:pPr lvl="1"/>
            <a:r>
              <a:rPr lang="en-US" dirty="0" smtClean="0"/>
              <a:t>Media playback + CSS</a:t>
            </a:r>
          </a:p>
          <a:p>
            <a:r>
              <a:rPr lang="en-US" dirty="0" smtClean="0"/>
              <a:t>Custom receiver</a:t>
            </a:r>
          </a:p>
          <a:p>
            <a:pPr lvl="1"/>
            <a:r>
              <a:rPr lang="en-US" dirty="0" smtClean="0"/>
              <a:t>Whatever you like</a:t>
            </a:r>
          </a:p>
          <a:p>
            <a:pPr lvl="1"/>
            <a:r>
              <a:rPr lang="en-US" dirty="0" smtClean="0"/>
              <a:t>Needs media player lib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078294" y="2420888"/>
            <a:ext cx="5626218" cy="3170099"/>
            <a:chOff x="5078294" y="2420888"/>
            <a:chExt cx="5626218" cy="3170099"/>
          </a:xfrm>
        </p:grpSpPr>
        <p:sp>
          <p:nvSpPr>
            <p:cNvPr id="4" name="TextBox 3"/>
            <p:cNvSpPr txBox="1"/>
            <p:nvPr/>
          </p:nvSpPr>
          <p:spPr>
            <a:xfrm>
              <a:off x="5078294" y="2420888"/>
              <a:ext cx="103105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0" b="1" dirty="0" smtClean="0">
                  <a:solidFill>
                    <a:srgbClr val="FFC000"/>
                  </a:solidFill>
                </a:rPr>
                <a:t>}</a:t>
              </a:r>
              <a:endParaRPr lang="en-US" sz="20000" b="1" dirty="0">
                <a:solidFill>
                  <a:srgbClr val="FFC00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4568" y="3882033"/>
              <a:ext cx="4709944" cy="4196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dirty="0" smtClean="0"/>
                <a:t>€</a:t>
              </a:r>
              <a:r>
                <a:rPr lang="en-US" sz="2400" dirty="0" smtClean="0"/>
                <a:t>5 registration fee per developer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42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https://developers.google.com/cast</a:t>
            </a:r>
            <a:r>
              <a:rPr lang="en-US" dirty="0" smtClean="0"/>
              <a:t>/</a:t>
            </a:r>
          </a:p>
          <a:p>
            <a:r>
              <a:rPr lang="en-US" dirty="0" smtClean="0"/>
              <a:t>Design checklist</a:t>
            </a:r>
            <a:br>
              <a:rPr lang="en-US" dirty="0" smtClean="0"/>
            </a:br>
            <a:r>
              <a:rPr lang="en-US" sz="2400" i="1" dirty="0" smtClean="0"/>
              <a:t>Understand basic flow and avoid common pitfalls</a:t>
            </a:r>
          </a:p>
          <a:p>
            <a:r>
              <a:rPr lang="en-US" dirty="0" smtClean="0"/>
              <a:t>Developer guide: sender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sender app and get started with relevant samples</a:t>
            </a:r>
            <a:endParaRPr lang="en-US" i="1" dirty="0"/>
          </a:p>
          <a:p>
            <a:r>
              <a:rPr lang="en-US" dirty="0" smtClean="0"/>
              <a:t>Developer guide: receiver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receiver app and get stared with relevant samples</a:t>
            </a:r>
            <a:endParaRPr lang="en-US" i="1" dirty="0"/>
          </a:p>
          <a:p>
            <a:r>
              <a:rPr lang="en-US" dirty="0" smtClean="0"/>
              <a:t>API Reference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3740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smtClean="0"/>
              <a:t>github.com/googlecast</a:t>
            </a:r>
          </a:p>
          <a:p>
            <a:r>
              <a:rPr lang="en-US" dirty="0" smtClean="0"/>
              <a:t>Various samples for all platforms</a:t>
            </a:r>
          </a:p>
          <a:p>
            <a:r>
              <a:rPr lang="en-US" dirty="0" smtClean="0"/>
              <a:t>By Google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1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Google Cast Developers</a:t>
            </a:r>
            <a:r>
              <a:rPr lang="en-US" dirty="0" smtClean="0"/>
              <a:t> community on Google+</a:t>
            </a:r>
          </a:p>
          <a:p>
            <a:r>
              <a:rPr lang="en-US" dirty="0" smtClean="0"/>
              <a:t>Google engineers at the ready!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community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https://plus.google.com/communities/115742157569103585450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http://tiny.cc/castcommunity</a:t>
            </a:r>
          </a:p>
        </p:txBody>
      </p:sp>
    </p:spTree>
    <p:extLst>
      <p:ext uri="{BB962C8B-B14F-4D97-AF65-F5344CB8AC3E}">
        <p14:creationId xmlns:p14="http://schemas.microsoft.com/office/powerpoint/2010/main" val="29214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sender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19736" y="1988840"/>
            <a:ext cx="6079538" cy="385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36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 bit of preparation…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2168378" y="1608329"/>
            <a:ext cx="7855243" cy="434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7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646640" cy="4525963"/>
          </a:xfrm>
        </p:spPr>
        <p:txBody>
          <a:bodyPr/>
          <a:lstStyle/>
          <a:p>
            <a:r>
              <a:rPr lang="en-US" dirty="0" smtClean="0"/>
              <a:t>Register your device for testing by sending the serial number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8112224" y="1417638"/>
            <a:ext cx="3059741" cy="451783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256240" y="4526212"/>
            <a:ext cx="2664296" cy="504056"/>
          </a:xfrm>
          <a:prstGeom prst="roundRect">
            <a:avLst/>
          </a:prstGeom>
          <a:noFill/>
          <a:ln w="57150">
            <a:solidFill>
              <a:srgbClr val="F8C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9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7" y="1203257"/>
            <a:ext cx="4032446" cy="531985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91544" y="2708921"/>
            <a:ext cx="8229600" cy="103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Google Cast?</a:t>
            </a:r>
          </a:p>
        </p:txBody>
      </p:sp>
    </p:spTree>
    <p:extLst>
      <p:ext uri="{BB962C8B-B14F-4D97-AF65-F5344CB8AC3E}">
        <p14:creationId xmlns:p14="http://schemas.microsoft.com/office/powerpoint/2010/main" val="100678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-0.00091 -0.3486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74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</a:t>
            </a:r>
            <a:r>
              <a:rPr lang="en-US" dirty="0" smtClean="0"/>
              <a:t>even more </a:t>
            </a:r>
            <a:r>
              <a:rPr lang="en-US" dirty="0" smtClean="0"/>
              <a:t>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android-support-v7-mediarouter</a:t>
            </a:r>
          </a:p>
          <a:p>
            <a:pPr lvl="1"/>
            <a:r>
              <a:rPr lang="en-US" dirty="0" smtClean="0"/>
              <a:t>Requires android-support-v7-appcompat</a:t>
            </a:r>
          </a:p>
          <a:p>
            <a:r>
              <a:rPr lang="en-US" dirty="0" smtClean="0"/>
              <a:t>Google Play Services</a:t>
            </a:r>
          </a:p>
          <a:p>
            <a:r>
              <a:rPr lang="en-US" dirty="0" smtClean="0"/>
              <a:t>Optional: </a:t>
            </a:r>
            <a:r>
              <a:rPr lang="en-US" dirty="0" err="1" smtClean="0"/>
              <a:t>CastCompanionLibrary</a:t>
            </a:r>
            <a:endParaRPr lang="en-US" dirty="0" smtClean="0"/>
          </a:p>
          <a:p>
            <a:pPr lvl="1"/>
            <a:r>
              <a:rPr lang="en-US" dirty="0" smtClean="0"/>
              <a:t>Will offload a lot of work</a:t>
            </a:r>
          </a:p>
          <a:p>
            <a:pPr lvl="1"/>
            <a:r>
              <a:rPr lang="en-US" dirty="0" smtClean="0"/>
              <a:t>Loads of code; could be intimidating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401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-1919641" y="1556792"/>
            <a:ext cx="7920880" cy="4320480"/>
            <a:chOff x="2063552" y="1556792"/>
            <a:chExt cx="7920880" cy="4320480"/>
          </a:xfrm>
        </p:grpSpPr>
        <p:sp>
          <p:nvSpPr>
            <p:cNvPr id="5" name="Rounded Rectangle 4"/>
            <p:cNvSpPr/>
            <p:nvPr/>
          </p:nvSpPr>
          <p:spPr>
            <a:xfrm>
              <a:off x="6384032" y="1556792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Launch sender app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7824192" y="3281362"/>
              <a:ext cx="2160240" cy="864096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</a:rPr>
                <a:t>Discover Cast devices</a:t>
              </a:r>
              <a:endParaRPr 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6384032" y="5013176"/>
              <a:ext cx="2160240" cy="864096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</a:rPr>
                <a:t>Connect to Cast device</a:t>
              </a:r>
              <a:endParaRPr 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431704" y="5013176"/>
              <a:ext cx="2160240" cy="864096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</a:rPr>
                <a:t>Launch receiver app</a:t>
              </a:r>
              <a:endParaRPr 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063552" y="3288605"/>
              <a:ext cx="2160240" cy="864096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</a:rPr>
                <a:t>Send &amp; receive messages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431704" y="1556792"/>
              <a:ext cx="2160240" cy="864096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>
                      <a:lumMod val="75000"/>
                    </a:schemeClr>
                  </a:solidFill>
                </a:rPr>
                <a:t>Disconnect from Cast device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5807968" y="1812888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/>
            <p:cNvSpPr/>
            <p:nvPr/>
          </p:nvSpPr>
          <p:spPr>
            <a:xfrm rot="2700000">
              <a:off x="8186791" y="2698736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 rot="8100000">
              <a:off x="8109665" y="4399296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/>
            <p:cNvSpPr/>
            <p:nvPr/>
          </p:nvSpPr>
          <p:spPr>
            <a:xfrm rot="18900000" flipV="1">
              <a:off x="3506271" y="2686732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Arrow 14"/>
            <p:cNvSpPr/>
            <p:nvPr/>
          </p:nvSpPr>
          <p:spPr>
            <a:xfrm rot="13500000" flipV="1">
              <a:off x="3429145" y="4387292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 flipH="1">
              <a:off x="5807968" y="5265204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5400000">
              <a:off x="3773575" y="2976765"/>
              <a:ext cx="1152128" cy="1519793"/>
            </a:xfrm>
            <a:prstGeom prst="circularArrow">
              <a:avLst>
                <a:gd name="adj1" fmla="val 17328"/>
                <a:gd name="adj2" fmla="val 1396437"/>
                <a:gd name="adj3" fmla="val 20119224"/>
                <a:gd name="adj4" fmla="val 10800000"/>
                <a:gd name="adj5" fmla="val 16484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063552" y="1556792"/>
            <a:ext cx="7920880" cy="4320480"/>
            <a:chOff x="2215952" y="1709192"/>
            <a:chExt cx="7920880" cy="4320480"/>
          </a:xfrm>
        </p:grpSpPr>
        <p:sp>
          <p:nvSpPr>
            <p:cNvPr id="19" name="Rounded Rectangle 18"/>
            <p:cNvSpPr/>
            <p:nvPr/>
          </p:nvSpPr>
          <p:spPr>
            <a:xfrm>
              <a:off x="6536432" y="1709192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Launch sender app</a:t>
              </a:r>
              <a:endParaRPr lang="en-US" dirty="0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7976592" y="3433762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Discover Cast devices</a:t>
              </a:r>
              <a:endParaRPr lang="en-US" dirty="0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6536432" y="5165576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Connect to Cast device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584104" y="5165576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Launch receiver app</a:t>
              </a:r>
              <a:endParaRPr lang="en-US" dirty="0"/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2215952" y="3441005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Send &amp; receive messages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3584104" y="1709192"/>
              <a:ext cx="2160240" cy="864096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Disconnect from Cast device</a:t>
              </a:r>
            </a:p>
          </p:txBody>
        </p:sp>
        <p:sp>
          <p:nvSpPr>
            <p:cNvPr id="25" name="Right Arrow 24"/>
            <p:cNvSpPr/>
            <p:nvPr/>
          </p:nvSpPr>
          <p:spPr>
            <a:xfrm>
              <a:off x="5960368" y="1965288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Arrow 25"/>
            <p:cNvSpPr/>
            <p:nvPr/>
          </p:nvSpPr>
          <p:spPr>
            <a:xfrm rot="2700000">
              <a:off x="8339191" y="2851136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 rot="8100000">
              <a:off x="8262065" y="4551696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Arrow 27"/>
            <p:cNvSpPr/>
            <p:nvPr/>
          </p:nvSpPr>
          <p:spPr>
            <a:xfrm rot="18900000" flipV="1">
              <a:off x="3658671" y="2839132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/>
            <p:cNvSpPr/>
            <p:nvPr/>
          </p:nvSpPr>
          <p:spPr>
            <a:xfrm rot="13500000" flipV="1">
              <a:off x="3581545" y="4539692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ight Arrow 29"/>
            <p:cNvSpPr/>
            <p:nvPr/>
          </p:nvSpPr>
          <p:spPr>
            <a:xfrm flipH="1">
              <a:off x="5960368" y="5417604"/>
              <a:ext cx="360040" cy="360040"/>
            </a:xfrm>
            <a:prstGeom prst="rightArrow">
              <a:avLst>
                <a:gd name="adj1" fmla="val 65873"/>
                <a:gd name="adj2" fmla="val 4735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ircular Arrow 30"/>
            <p:cNvSpPr/>
            <p:nvPr/>
          </p:nvSpPr>
          <p:spPr>
            <a:xfrm rot="5400000">
              <a:off x="3925975" y="3129165"/>
              <a:ext cx="1152128" cy="1519793"/>
            </a:xfrm>
            <a:prstGeom prst="circularArrow">
              <a:avLst>
                <a:gd name="adj1" fmla="val 17328"/>
                <a:gd name="adj2" fmla="val 1396437"/>
                <a:gd name="adj3" fmla="val 20119224"/>
                <a:gd name="adj4" fmla="val 10800000"/>
                <a:gd name="adj5" fmla="val 16484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>
              <a:outerShdw blurRad="40005" dist="20320" dir="5400000" algn="t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890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1.85185E-6 L -0.32643 1.85185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2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Flow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7" name="Circular Arrow 16"/>
          <p:cNvSpPr/>
          <p:nvPr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59" name="Rounded Rectangle 5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60" name="Rounded Rectangle 5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63" name="Right Arrow 6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ight Arrow 6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ight Arrow 6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6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ircular Arrow 6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-0.52552 -0.16528 " pathEditMode="relative" rAng="0" ptsTypes="AA">
                                      <p:cBhvr>
                                        <p:cTn id="9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76" y="-826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45833E-6 4.81481E-6 L -0.47839 -0.41945 " pathEditMode="relative" rAng="0" ptsTypes="AA">
                                      <p:cBhvr>
                                        <p:cTn id="2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19" y="-2097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6.25E-7 -1.48148E-6 L -0.19831 -0.67199 " pathEditMode="relative" rAng="0" ptsTypes="AA">
                                      <p:cBhvr>
                                        <p:cTn id="37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2" y="-33611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1.48148E-6 L 0.2138 -0.67199 " pathEditMode="relative" rAng="0" ptsTypes="AA">
                                      <p:cBhvr>
                                        <p:cTn id="5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90" y="-33611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5E-6 -2.59259E-6 L 0.49024 -0.4206 " pathEditMode="relative" rAng="0" ptsTypes="AA">
                                      <p:cBhvr>
                                        <p:cTn id="6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21042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3.7037E-6 L 0.54336 -0.16528 " pathEditMode="relative" rAng="0" ptsTypes="AA">
                                      <p:cBhvr>
                                        <p:cTn id="8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61" y="-8264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7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nl-NL" dirty="0" smtClean="0"/>
              <a:t>Add button for casting:</a:t>
            </a:r>
          </a:p>
          <a:p>
            <a:pPr lvl="1"/>
            <a:r>
              <a:rPr lang="nl-NL" dirty="0" smtClean="0"/>
              <a:t>MediaRouterActionProvider</a:t>
            </a:r>
          </a:p>
          <a:p>
            <a:pPr lvl="1"/>
            <a:r>
              <a:rPr lang="nl-NL" dirty="0" smtClean="0"/>
              <a:t>MediaRouter Button</a:t>
            </a:r>
          </a:p>
          <a:p>
            <a:pPr lvl="1"/>
            <a:r>
              <a:rPr lang="nl-NL" dirty="0" smtClean="0"/>
              <a:t>Your own</a:t>
            </a:r>
          </a:p>
          <a:p>
            <a:r>
              <a:rPr lang="nl-NL" dirty="0" smtClean="0"/>
              <a:t>Only show it when Cast devices are discovered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9" b="68484"/>
          <a:stretch/>
        </p:blipFill>
        <p:spPr>
          <a:xfrm>
            <a:off x="7467600" y="1600201"/>
            <a:ext cx="4114800" cy="190080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62183"/>
          <a:stretch/>
        </p:blipFill>
        <p:spPr>
          <a:xfrm>
            <a:off x="7467600" y="3631866"/>
            <a:ext cx="4114800" cy="2332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xmlns:android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/res/android"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/res-auto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&lt;item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="@+id/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media_route_menu_item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="@string/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app:showAsAction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="always"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app:actionProviderClass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android.support.v7.app.MediaRouteActionProvider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"/&gt;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menu&gt;</a:t>
            </a:r>
          </a:p>
        </p:txBody>
      </p:sp>
    </p:spTree>
    <p:extLst>
      <p:ext uri="{BB962C8B-B14F-4D97-AF65-F5344CB8AC3E}">
        <p14:creationId xmlns:p14="http://schemas.microsoft.com/office/powerpoint/2010/main" val="43483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</a:t>
            </a:r>
            <a:r>
              <a:rPr lang="en-US" dirty="0" err="1"/>
              <a:t>MediaRouter</a:t>
            </a:r>
            <a:r>
              <a:rPr lang="en-US" dirty="0"/>
              <a:t> instance</a:t>
            </a:r>
          </a:p>
          <a:p>
            <a:r>
              <a:rPr lang="en-US" dirty="0"/>
              <a:t>Create </a:t>
            </a:r>
            <a:r>
              <a:rPr lang="en-US" dirty="0" smtClean="0"/>
              <a:t>a </a:t>
            </a:r>
            <a:r>
              <a:rPr lang="en-US" dirty="0" err="1" smtClean="0"/>
              <a:t>MediaRouteSelector</a:t>
            </a:r>
            <a:r>
              <a:rPr lang="en-US" dirty="0" smtClean="0"/>
              <a:t> </a:t>
            </a:r>
            <a:r>
              <a:rPr lang="en-US" dirty="0"/>
              <a:t>for Cast </a:t>
            </a:r>
            <a:r>
              <a:rPr lang="en-US" dirty="0" smtClean="0"/>
              <a:t>apps</a:t>
            </a:r>
            <a:endParaRPr lang="en-US" dirty="0"/>
          </a:p>
          <a:p>
            <a:r>
              <a:rPr lang="en-US" dirty="0"/>
              <a:t>Create a </a:t>
            </a:r>
            <a:r>
              <a:rPr lang="en-US" dirty="0" err="1"/>
              <a:t>MediaRouter.Callback</a:t>
            </a:r>
            <a:r>
              <a:rPr lang="en-US" dirty="0"/>
              <a:t> </a:t>
            </a:r>
            <a:r>
              <a:rPr lang="en-US" dirty="0" smtClean="0"/>
              <a:t>instance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0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MediaRouter.getInstance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getApplicationContext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MediaRouteSelector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MediaRouteSelector.Builder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addControlCategory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CastMediaControlIntent.categoryForCast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CAST_APP_ID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callback for discovery events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14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onResume</a:t>
            </a:r>
            <a:r>
              <a:rPr lang="en-US" dirty="0"/>
              <a:t>()</a:t>
            </a:r>
          </a:p>
          <a:p>
            <a:r>
              <a:rPr lang="en-US" dirty="0"/>
              <a:t>Remove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onPause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057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Add the callback to start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mMediaRouter.addCallback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MediaRouter.CALLBACK_FLAG_PERFORM_ACTIVE_SCAN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Remove the callback to stop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mMediaRouter.removeCallback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53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692296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When a route is selected:</a:t>
            </a:r>
          </a:p>
          <a:p>
            <a:pPr lvl="1"/>
            <a:r>
              <a:rPr lang="en-US" dirty="0" smtClean="0"/>
              <a:t>Get a </a:t>
            </a:r>
            <a:r>
              <a:rPr lang="en-US" dirty="0" err="1" smtClean="0"/>
              <a:t>CastDevice</a:t>
            </a:r>
            <a:r>
              <a:rPr lang="en-US" dirty="0" smtClean="0"/>
              <a:t> </a:t>
            </a:r>
            <a:r>
              <a:rPr lang="en-US" dirty="0"/>
              <a:t>from </a:t>
            </a:r>
            <a:r>
              <a:rPr lang="en-US" dirty="0" smtClean="0"/>
              <a:t>the route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/>
              <a:t>Connect </a:t>
            </a:r>
            <a:r>
              <a:rPr lang="en-US" dirty="0" smtClean="0"/>
              <a:t>a Google </a:t>
            </a:r>
            <a:r>
              <a:rPr lang="en-US" dirty="0"/>
              <a:t>API 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1" b="23750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64152" y="1124744"/>
            <a:ext cx="7255768" cy="4752528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521" y="-217770"/>
            <a:ext cx="7522958" cy="6671106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920" y="3501008"/>
            <a:ext cx="2808312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4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device =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CastDevice.getFromBundle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route.getExtras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Cast.CastOptions.Builder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builder(device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mCastListener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Cast API requires a reference to this later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the magic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mGoogleApiClient.connect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12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en-US" dirty="0" smtClean="0"/>
              <a:t>Launch </a:t>
            </a:r>
            <a:r>
              <a:rPr lang="en-US" dirty="0"/>
              <a:t>Cast app </a:t>
            </a:r>
            <a:r>
              <a:rPr lang="en-US" dirty="0" smtClean="0"/>
              <a:t>or</a:t>
            </a:r>
            <a:br>
              <a:rPr lang="en-US" dirty="0" smtClean="0"/>
            </a:br>
            <a:r>
              <a:rPr lang="en-US" dirty="0" smtClean="0"/>
              <a:t>join an existing session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40551"/>
          <a:stretch/>
        </p:blipFill>
        <p:spPr>
          <a:xfrm>
            <a:off x="7467600" y="1596803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ConnectionCallbacks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0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implements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GoogleApiClient.ConnectionCallbacks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(Bundle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connectionHint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onConnectionSuspended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cause)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Wait for next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and re-create the message channel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02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PendingResult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Launch the receiver app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result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Cast.CastApi.launchApplication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CAST_APP_ID, false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nl-NL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For joining an existing session</a:t>
            </a:r>
            <a:endParaRPr lang="nl-NL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//result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Cast.CastApi.joinApplication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CAST_APP_ID,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result.setResultCallback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364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result)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Cast.CastApi.setMessageReceivedCallbacks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} else {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disconnect */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81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Exchange data over channel</a:t>
            </a:r>
          </a:p>
          <a:p>
            <a:pPr lvl="1"/>
            <a:r>
              <a:rPr lang="en-US" dirty="0" smtClean="0"/>
              <a:t>Send messages</a:t>
            </a:r>
          </a:p>
          <a:p>
            <a:pPr lvl="1"/>
            <a:r>
              <a:rPr lang="en-US" dirty="0" smtClean="0"/>
              <a:t>Receive messages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84"/>
          <a:stretch/>
        </p:blipFill>
        <p:spPr>
          <a:xfrm>
            <a:off x="7467600" y="1600201"/>
            <a:ext cx="4114800" cy="4493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9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Cast.CastApi.sendMessage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message)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setResultCallback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&lt;Status&gt;()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(Status result)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(!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Log.e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(TAG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"Sending message failed");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57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 disconnecting</a:t>
            </a:r>
          </a:p>
          <a:p>
            <a:pPr lvl="1"/>
            <a:r>
              <a:rPr lang="en-US" dirty="0" smtClean="0"/>
              <a:t>From route </a:t>
            </a:r>
            <a:r>
              <a:rPr lang="en-US" dirty="0" err="1" smtClean="0"/>
              <a:t>unselection</a:t>
            </a:r>
            <a:endParaRPr lang="en-US" dirty="0" smtClean="0"/>
          </a:p>
          <a:p>
            <a:pPr lvl="1"/>
            <a:r>
              <a:rPr lang="en-US" dirty="0" smtClean="0"/>
              <a:t>From connection failure</a:t>
            </a:r>
          </a:p>
          <a:p>
            <a:pPr lvl="1"/>
            <a:r>
              <a:rPr lang="en-US" dirty="0" smtClean="0"/>
              <a:t>When receiver app is stopped</a:t>
            </a:r>
          </a:p>
          <a:p>
            <a:pPr lvl="1"/>
            <a:r>
              <a:rPr lang="en-US" dirty="0" err="1" smtClean="0"/>
              <a:t>onDestroy</a:t>
            </a:r>
            <a:r>
              <a:rPr lang="en-US" dirty="0" smtClean="0"/>
              <a:t>()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52" b="22699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disconnect()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mApiClient.isConnected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Cast.CastApi.stopApplication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Cast.CastApi.removeMessageReceivedCallbacks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mApiClient.disconnect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null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0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839416" y="5435699"/>
            <a:ext cx="4320480" cy="82222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720" y="1600200"/>
            <a:ext cx="678894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92" y="1364771"/>
            <a:ext cx="8280920" cy="552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8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087888" y="1600201"/>
            <a:ext cx="6494512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</a:t>
            </a:r>
            <a:r>
              <a:rPr lang="en-US" dirty="0" smtClean="0">
                <a:solidFill>
                  <a:schemeClr val="accent6"/>
                </a:solidFill>
              </a:rPr>
              <a:t>&lt;ip-address&gt;</a:t>
            </a:r>
            <a:r>
              <a:rPr lang="en-US" dirty="0" smtClean="0"/>
              <a:t>:9222</a:t>
            </a:r>
          </a:p>
          <a:p>
            <a:r>
              <a:rPr lang="en-US" dirty="0" smtClean="0"/>
              <a:t>Console</a:t>
            </a:r>
          </a:p>
          <a:p>
            <a:r>
              <a:rPr lang="en-US" dirty="0" smtClean="0"/>
              <a:t>DOM inspector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1703512" y="1598803"/>
            <a:ext cx="3059741" cy="451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1271464" y="1556792"/>
            <a:ext cx="7855243" cy="43409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t="3932" b="7476"/>
          <a:stretch/>
        </p:blipFill>
        <p:spPr>
          <a:xfrm>
            <a:off x="7824192" y="1001199"/>
            <a:ext cx="3059741" cy="45178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t="51540" b="25868"/>
          <a:stretch/>
        </p:blipFill>
        <p:spPr>
          <a:xfrm>
            <a:off x="7824191" y="3428999"/>
            <a:ext cx="3059741" cy="115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2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Coping with the lifecycle asynchronously</a:t>
            </a:r>
          </a:p>
          <a:p>
            <a:r>
              <a:rPr lang="en-US" dirty="0" smtClean="0"/>
              <a:t>Unexpected disconnects</a:t>
            </a:r>
          </a:p>
          <a:p>
            <a:r>
              <a:rPr lang="en-US" dirty="0" smtClean="0"/>
              <a:t>Forgetting to start the </a:t>
            </a:r>
            <a:r>
              <a:rPr lang="en-US" dirty="0" err="1" smtClean="0"/>
              <a:t>MediaRouter</a:t>
            </a:r>
            <a:r>
              <a:rPr lang="en-US" dirty="0" smtClean="0"/>
              <a:t> scan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2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Useful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docs</a:t>
            </a:r>
            <a:br>
              <a:rPr lang="en-US" dirty="0"/>
            </a:br>
            <a:r>
              <a:rPr lang="en-US" dirty="0"/>
              <a:t>https://developers.google.com/cast/</a:t>
            </a:r>
          </a:p>
          <a:p>
            <a:r>
              <a:rPr lang="en-US" dirty="0"/>
              <a:t>The samples</a:t>
            </a:r>
            <a:br>
              <a:rPr lang="en-US" dirty="0"/>
            </a:br>
            <a:r>
              <a:rPr lang="en-US" dirty="0"/>
              <a:t>https://github.com/googlecast</a:t>
            </a:r>
          </a:p>
          <a:p>
            <a:r>
              <a:rPr lang="en-US" dirty="0" smtClean="0"/>
              <a:t>The community</a:t>
            </a:r>
            <a:br>
              <a:rPr lang="en-US" dirty="0" smtClean="0"/>
            </a:br>
            <a:r>
              <a:rPr lang="en-US" dirty="0"/>
              <a:t>http://tiny.cc/castcommunity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Added value</a:t>
            </a:r>
            <a:endParaRPr lang="en-US" dirty="0"/>
          </a:p>
        </p:txBody>
      </p:sp>
      <p:pic>
        <p:nvPicPr>
          <p:cNvPr id="2050" name="Picture 2" descr="https://developers.google.com/cast/images/badge_onl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7" y="2543969"/>
            <a:ext cx="401002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306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  <p:sp>
        <p:nvSpPr>
          <p:cNvPr id="3" name="TextBox 2"/>
          <p:cNvSpPr txBox="1"/>
          <p:nvPr/>
        </p:nvSpPr>
        <p:spPr>
          <a:xfrm rot="21229514">
            <a:off x="3187817" y="1435045"/>
            <a:ext cx="1189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4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Enjoy</a:t>
            </a:r>
            <a:endParaRPr lang="en-US" sz="4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229514">
            <a:off x="8526454" y="1917176"/>
            <a:ext cx="4154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6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!</a:t>
            </a:r>
            <a:endParaRPr lang="en-US" sz="6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3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Netflix, YouTube, Google Play Movies, Music &amp; TV</a:t>
            </a:r>
          </a:p>
          <a:p>
            <a:r>
              <a:rPr lang="en-US" dirty="0" smtClean="0"/>
              <a:t>Stream on the TV</a:t>
            </a:r>
          </a:p>
          <a:p>
            <a:r>
              <a:rPr lang="en-US" dirty="0" smtClean="0"/>
              <a:t>Control from Android, </a:t>
            </a:r>
            <a:r>
              <a:rPr lang="en-US" dirty="0" err="1" smtClean="0"/>
              <a:t>iOS</a:t>
            </a:r>
            <a:r>
              <a:rPr lang="en-US" dirty="0" smtClean="0"/>
              <a:t> or Chrome</a:t>
            </a:r>
          </a:p>
          <a:p>
            <a:endParaRPr lang="en-US" dirty="0" smtClean="0"/>
          </a:p>
          <a:p>
            <a:r>
              <a:rPr lang="en-US" i="1" dirty="0" smtClean="0"/>
              <a:t>Build your own apps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63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You’ll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TV with HDMI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with Internet connection</a:t>
            </a:r>
          </a:p>
          <a:p>
            <a:r>
              <a:rPr lang="en-US" dirty="0" smtClean="0"/>
              <a:t>USB power</a:t>
            </a:r>
          </a:p>
          <a:p>
            <a:r>
              <a:rPr lang="en-US" dirty="0" smtClean="0"/>
              <a:t>A sender device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3" t="18002" r="13503"/>
          <a:stretch/>
        </p:blipFill>
        <p:spPr>
          <a:xfrm>
            <a:off x="6672064" y="1428429"/>
            <a:ext cx="4608512" cy="452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 &amp; receivers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9456" y="1484784"/>
            <a:ext cx="5215442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56" y="1628800"/>
            <a:ext cx="2870448" cy="28704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4647" y="5013176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Single-page HTML app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82958" y="5013175"/>
            <a:ext cx="60484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Android or </a:t>
            </a:r>
            <a:r>
              <a:rPr lang="en-US" sz="2400" dirty="0" err="1" smtClean="0"/>
              <a:t>iOS</a:t>
            </a:r>
            <a:r>
              <a:rPr lang="en-US" sz="2400" dirty="0" smtClean="0"/>
              <a:t> app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SDK</a:t>
            </a:r>
          </a:p>
          <a:p>
            <a:pPr algn="ctr"/>
            <a:r>
              <a:rPr lang="en-US" sz="2400" dirty="0" smtClean="0"/>
              <a:t>Chrome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extension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160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Sending &amp;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channels</a:t>
            </a:r>
          </a:p>
          <a:p>
            <a:r>
              <a:rPr lang="en-US" dirty="0" smtClean="0"/>
              <a:t>Multiple sessions per receiver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5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2303783"/>
              </p:ext>
            </p:extLst>
          </p:nvPr>
        </p:nvGraphicFramePr>
        <p:xfrm>
          <a:off x="609600" y="1600200"/>
          <a:ext cx="109728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580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26936</TotalTime>
  <Words>955</Words>
  <Application>Microsoft Office PowerPoint</Application>
  <PresentationFormat>Widescreen</PresentationFormat>
  <Paragraphs>273</Paragraphs>
  <Slides>45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Consolas</vt:lpstr>
      <vt:lpstr>Mistral</vt:lpstr>
      <vt:lpstr>Roboto</vt:lpstr>
      <vt:lpstr>1_Office Theme</vt:lpstr>
      <vt:lpstr>Google Cast App</vt:lpstr>
      <vt:lpstr>PowerPoint Presentation</vt:lpstr>
      <vt:lpstr>PowerPoint Presentation</vt:lpstr>
      <vt:lpstr>Google Cast?</vt:lpstr>
      <vt:lpstr>Google Cast?</vt:lpstr>
      <vt:lpstr>You’ll need</vt:lpstr>
      <vt:lpstr>Senders &amp; receivers</vt:lpstr>
      <vt:lpstr>Sending &amp; receiving</vt:lpstr>
      <vt:lpstr>Flow</vt:lpstr>
      <vt:lpstr>Flow</vt:lpstr>
      <vt:lpstr>Senders</vt:lpstr>
      <vt:lpstr>Receivers</vt:lpstr>
      <vt:lpstr>Receiver types</vt:lpstr>
      <vt:lpstr>The docs</vt:lpstr>
      <vt:lpstr>The samples</vt:lpstr>
      <vt:lpstr>The community</vt:lpstr>
      <vt:lpstr>Android sender</vt:lpstr>
      <vt:lpstr>First a bit of preparation…</vt:lpstr>
      <vt:lpstr>…and more preparation…</vt:lpstr>
      <vt:lpstr>…and even more preparation…</vt:lpstr>
      <vt:lpstr>Flow</vt:lpstr>
      <vt:lpstr>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Debugging</vt:lpstr>
      <vt:lpstr>Gotchas!</vt:lpstr>
      <vt:lpstr>Gotchas!</vt:lpstr>
      <vt:lpstr>Useful stuff</vt:lpstr>
      <vt:lpstr>Added value</vt:lpstr>
      <vt:lpstr>Google Cast App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development lifecycle</dc:title>
  <dc:creator>Paul</dc:creator>
  <cp:lastModifiedBy>Paul Lammertsma</cp:lastModifiedBy>
  <cp:revision>273</cp:revision>
  <dcterms:created xsi:type="dcterms:W3CDTF">2012-01-27T11:16:21Z</dcterms:created>
  <dcterms:modified xsi:type="dcterms:W3CDTF">2014-07-11T19:42:20Z</dcterms:modified>
</cp:coreProperties>
</file>

<file path=docProps/thumbnail.jpeg>
</file>